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3" r:id="rId1"/>
  </p:sldMasterIdLst>
  <p:notesMasterIdLst>
    <p:notesMasterId r:id="rId31"/>
  </p:notesMasterIdLst>
  <p:sldIdLst>
    <p:sldId id="284" r:id="rId2"/>
    <p:sldId id="256" r:id="rId3"/>
    <p:sldId id="257" r:id="rId4"/>
    <p:sldId id="27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9C6B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0FF035-FA60-40A0-81BD-BF1F04E2190C}" type="datetimeFigureOut">
              <a:rPr lang="pl-PL" smtClean="0"/>
              <a:pPr/>
              <a:t>01.11.2026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D4FA6-DB61-4970-B063-87EF25537A4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2104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D4FA6-DB61-4970-B063-87EF25537A40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65522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988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794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8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014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986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559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8618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2883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0044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1984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22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6644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30098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87948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20329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5140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472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962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62383" y="1508046"/>
            <a:ext cx="7101903" cy="2550877"/>
          </a:xfrm>
        </p:spPr>
        <p:txBody>
          <a:bodyPr/>
          <a:lstStyle/>
          <a:p>
            <a:pPr algn="ctr"/>
            <a:r>
              <a:rPr lang="pl-PL" dirty="0" smtClean="0"/>
              <a:t>Bezpieczeństwo cyfrowe dzieci i młodzieży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62383" y="4279358"/>
            <a:ext cx="7297846" cy="86142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l-PL" dirty="0" smtClean="0"/>
              <a:t>Prezentacja przygotowana dla charakterystyki okresu rozwojowego uczniów szkoły podstawowej uczęszczających do klas od 4 do 8</a:t>
            </a:r>
            <a:endParaRPr lang="pl-PL" dirty="0"/>
          </a:p>
        </p:txBody>
      </p:sp>
    </p:spTree>
    <p:extLst>
      <p:ext uri="{BB962C8B-B14F-4D97-AF65-F5344CB8AC3E}">
        <p14:creationId xmlns="" xmlns:p14="http://schemas.microsoft.com/office/powerpoint/2010/main" val="1676236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3600" b="1" dirty="0" err="1"/>
              <a:t>Bezpieczeństwo</a:t>
            </a:r>
            <a:r>
              <a:rPr sz="3600" b="1" dirty="0"/>
              <a:t> </a:t>
            </a:r>
            <a:r>
              <a:rPr sz="3600" b="1" dirty="0" err="1"/>
              <a:t>cyfrowe</a:t>
            </a:r>
            <a:r>
              <a:rPr sz="3600" b="1" dirty="0"/>
              <a:t> </a:t>
            </a:r>
            <a:r>
              <a:rPr lang="pl-PL" sz="3600" b="1" dirty="0"/>
              <a:t/>
            </a:r>
            <a:br>
              <a:rPr lang="pl-PL" sz="3600" b="1" dirty="0"/>
            </a:br>
            <a:r>
              <a:rPr lang="pl-PL" sz="3600" b="1" dirty="0" smtClean="0"/>
              <a:t>(klasy 4-8)</a:t>
            </a:r>
            <a:endParaRPr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9600" y="2530020"/>
            <a:ext cx="6345260" cy="1715409"/>
          </a:xfrm>
        </p:spPr>
        <p:txBody>
          <a:bodyPr>
            <a:normAutofit/>
          </a:bodyPr>
          <a:lstStyle/>
          <a:p>
            <a:r>
              <a:rPr sz="2400" dirty="0" err="1"/>
              <a:t>Higiena</a:t>
            </a:r>
            <a:r>
              <a:rPr sz="2400" dirty="0"/>
              <a:t> </a:t>
            </a:r>
            <a:r>
              <a:rPr sz="2400" dirty="0" err="1"/>
              <a:t>cyfrowa</a:t>
            </a:r>
            <a:r>
              <a:rPr sz="2400" dirty="0"/>
              <a:t>, </a:t>
            </a:r>
            <a:r>
              <a:rPr sz="2400" dirty="0" err="1"/>
              <a:t>emocje</a:t>
            </a:r>
            <a:r>
              <a:rPr sz="2400" dirty="0"/>
              <a:t> </a:t>
            </a:r>
            <a:r>
              <a:rPr sz="2400" dirty="0" err="1"/>
              <a:t>i</a:t>
            </a:r>
            <a:r>
              <a:rPr sz="2400" dirty="0"/>
              <a:t> </a:t>
            </a:r>
            <a:r>
              <a:rPr sz="2400" dirty="0" err="1"/>
              <a:t>myślenie</a:t>
            </a:r>
            <a:r>
              <a:rPr sz="2400" dirty="0"/>
              <a:t> </a:t>
            </a:r>
            <a:r>
              <a:rPr sz="2400" dirty="0" err="1"/>
              <a:t>dziecka</a:t>
            </a:r>
            <a:r>
              <a:rPr sz="2400" dirty="0"/>
              <a:t> w </a:t>
            </a:r>
            <a:r>
              <a:rPr sz="2400" dirty="0" err="1"/>
              <a:t>świecie</a:t>
            </a:r>
            <a:r>
              <a:rPr sz="2400" dirty="0"/>
              <a:t> </a:t>
            </a:r>
            <a:r>
              <a:rPr sz="2400" dirty="0" err="1" smtClean="0"/>
              <a:t>technologii</a:t>
            </a:r>
            <a:endParaRPr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221" y="4036123"/>
            <a:ext cx="4033157" cy="2736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3600" b="1" dirty="0" err="1"/>
              <a:t>Dlaczego</a:t>
            </a:r>
            <a:r>
              <a:rPr sz="3600" b="1" dirty="0"/>
              <a:t> ten </a:t>
            </a:r>
            <a:r>
              <a:rPr sz="3600" b="1" dirty="0" err="1"/>
              <a:t>temat</a:t>
            </a:r>
            <a:r>
              <a:rPr sz="3600" b="1" dirty="0"/>
              <a:t> jest </a:t>
            </a:r>
            <a:r>
              <a:rPr sz="3600" b="1" dirty="0" err="1"/>
              <a:t>kluczowy</a:t>
            </a:r>
            <a:r>
              <a:rPr sz="3600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1" y="2489200"/>
            <a:ext cx="7667297" cy="353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400" dirty="0"/>
              <a:t>• </a:t>
            </a:r>
            <a:r>
              <a:rPr sz="2400" dirty="0" err="1"/>
              <a:t>Mózg</a:t>
            </a:r>
            <a:r>
              <a:rPr sz="2400" dirty="0"/>
              <a:t> </a:t>
            </a:r>
            <a:r>
              <a:rPr sz="2400" dirty="0" err="1"/>
              <a:t>dziecka</a:t>
            </a:r>
            <a:r>
              <a:rPr sz="2400" dirty="0"/>
              <a:t> </a:t>
            </a:r>
            <a:r>
              <a:rPr sz="2400" dirty="0" err="1"/>
              <a:t>nadal</a:t>
            </a:r>
            <a:r>
              <a:rPr sz="2400" dirty="0"/>
              <a:t> </a:t>
            </a:r>
            <a:r>
              <a:rPr sz="2400" dirty="0" err="1"/>
              <a:t>się</a:t>
            </a:r>
            <a:r>
              <a:rPr sz="2400" dirty="0"/>
              <a:t> </a:t>
            </a:r>
            <a:r>
              <a:rPr sz="2400" dirty="0" err="1"/>
              <a:t>rozwija</a:t>
            </a:r>
            <a:r>
              <a:rPr sz="2400" dirty="0"/>
              <a:t> – </a:t>
            </a:r>
            <a:r>
              <a:rPr sz="2400" dirty="0" err="1"/>
              <a:t>szczególnie</a:t>
            </a:r>
            <a:r>
              <a:rPr sz="2400" dirty="0"/>
              <a:t> </a:t>
            </a:r>
            <a:r>
              <a:rPr sz="2400" dirty="0" err="1"/>
              <a:t>obszary</a:t>
            </a:r>
            <a:r>
              <a:rPr sz="2400" dirty="0"/>
              <a:t> </a:t>
            </a:r>
            <a:r>
              <a:rPr sz="2400" dirty="0" err="1"/>
              <a:t>odpowiedzialne</a:t>
            </a:r>
            <a:r>
              <a:rPr sz="2400" dirty="0"/>
              <a:t> </a:t>
            </a:r>
            <a:r>
              <a:rPr sz="2400" dirty="0" err="1"/>
              <a:t>za</a:t>
            </a:r>
            <a:r>
              <a:rPr sz="2400" dirty="0"/>
              <a:t> </a:t>
            </a:r>
            <a:r>
              <a:rPr sz="2400" dirty="0" err="1"/>
              <a:t>samokontrolę</a:t>
            </a:r>
            <a:endParaRPr sz="2400" dirty="0"/>
          </a:p>
          <a:p>
            <a:pPr marL="0" indent="0">
              <a:buNone/>
            </a:pPr>
            <a:r>
              <a:rPr sz="2400" dirty="0"/>
              <a:t>• </a:t>
            </a:r>
            <a:r>
              <a:rPr sz="2400" dirty="0" err="1"/>
              <a:t>Technologie</a:t>
            </a:r>
            <a:r>
              <a:rPr sz="2400" dirty="0"/>
              <a:t> </a:t>
            </a:r>
            <a:r>
              <a:rPr sz="2400" dirty="0" err="1"/>
              <a:t>silnie</a:t>
            </a:r>
            <a:r>
              <a:rPr sz="2400" dirty="0"/>
              <a:t> </a:t>
            </a:r>
            <a:r>
              <a:rPr sz="2400" dirty="0" err="1"/>
              <a:t>pobudzają</a:t>
            </a:r>
            <a:r>
              <a:rPr sz="2400" dirty="0"/>
              <a:t> </a:t>
            </a:r>
            <a:r>
              <a:rPr sz="2400" dirty="0" err="1"/>
              <a:t>układ</a:t>
            </a:r>
            <a:r>
              <a:rPr sz="2400" dirty="0"/>
              <a:t> </a:t>
            </a:r>
            <a:r>
              <a:rPr sz="2400" dirty="0" err="1"/>
              <a:t>nagrody</a:t>
            </a:r>
            <a:endParaRPr sz="2400" dirty="0"/>
          </a:p>
          <a:p>
            <a:pPr marL="0" indent="0">
              <a:buNone/>
            </a:pPr>
            <a:r>
              <a:rPr sz="2400" dirty="0"/>
              <a:t>• </a:t>
            </a:r>
            <a:r>
              <a:rPr sz="2400" dirty="0" err="1"/>
              <a:t>Dzieci</a:t>
            </a:r>
            <a:r>
              <a:rPr sz="2400" dirty="0"/>
              <a:t> </a:t>
            </a:r>
            <a:r>
              <a:rPr sz="2400" dirty="0" err="1"/>
              <a:t>nie</a:t>
            </a:r>
            <a:r>
              <a:rPr sz="2400" dirty="0"/>
              <a:t> </a:t>
            </a:r>
            <a:r>
              <a:rPr sz="2400" dirty="0" err="1"/>
              <a:t>mają</a:t>
            </a:r>
            <a:r>
              <a:rPr sz="2400" dirty="0"/>
              <a:t> </a:t>
            </a:r>
            <a:r>
              <a:rPr sz="2400" dirty="0" err="1"/>
              <a:t>jeszcze</a:t>
            </a:r>
            <a:r>
              <a:rPr sz="2400" dirty="0"/>
              <a:t> </a:t>
            </a:r>
            <a:r>
              <a:rPr sz="2400" dirty="0" err="1"/>
              <a:t>dojrzałych</a:t>
            </a:r>
            <a:r>
              <a:rPr sz="2400" dirty="0"/>
              <a:t> </a:t>
            </a:r>
            <a:r>
              <a:rPr sz="2400" dirty="0" err="1"/>
              <a:t>mechanizmów</a:t>
            </a:r>
            <a:r>
              <a:rPr sz="2400" dirty="0"/>
              <a:t> </a:t>
            </a:r>
            <a:r>
              <a:rPr sz="2400" dirty="0" err="1"/>
              <a:t>oceny</a:t>
            </a:r>
            <a:r>
              <a:rPr sz="2400" dirty="0"/>
              <a:t> </a:t>
            </a:r>
            <a:r>
              <a:rPr sz="2400" dirty="0" err="1"/>
              <a:t>ryzyka</a:t>
            </a:r>
            <a:endParaRPr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7120" y="4465864"/>
            <a:ext cx="2656816" cy="2174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79" y="60206"/>
            <a:ext cx="8801101" cy="6479388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-1" y="0"/>
            <a:ext cx="9160329" cy="269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186996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dirty="0" err="1"/>
              <a:t>Czym</a:t>
            </a:r>
            <a:r>
              <a:rPr dirty="0"/>
              <a:t> jest </a:t>
            </a:r>
            <a:r>
              <a:rPr dirty="0" err="1"/>
              <a:t>higiena</a:t>
            </a:r>
            <a:r>
              <a:rPr dirty="0"/>
              <a:t> </a:t>
            </a:r>
            <a:r>
              <a:rPr dirty="0" err="1"/>
              <a:t>cyfrowa</a:t>
            </a:r>
            <a:r>
              <a:rPr dirty="0"/>
              <a:t>? (</a:t>
            </a:r>
            <a:r>
              <a:rPr dirty="0" err="1"/>
              <a:t>ujęcie</a:t>
            </a:r>
            <a:r>
              <a:rPr dirty="0"/>
              <a:t> </a:t>
            </a:r>
            <a:r>
              <a:rPr dirty="0" err="1"/>
              <a:t>psychologiczne</a:t>
            </a:r>
            <a:r>
              <a:rPr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sz="2400" b="1" dirty="0" err="1"/>
              <a:t>Higiena</a:t>
            </a:r>
            <a:r>
              <a:rPr sz="2400" b="1" dirty="0"/>
              <a:t> </a:t>
            </a:r>
            <a:r>
              <a:rPr sz="2400" b="1" dirty="0" err="1"/>
              <a:t>cyfrowa</a:t>
            </a:r>
            <a:r>
              <a:rPr sz="2400" b="1" dirty="0"/>
              <a:t> to </a:t>
            </a:r>
            <a:r>
              <a:rPr sz="2400" b="1" dirty="0" err="1"/>
              <a:t>dbanie</a:t>
            </a:r>
            <a:r>
              <a:rPr sz="2400" b="1" dirty="0"/>
              <a:t> o </a:t>
            </a:r>
            <a:r>
              <a:rPr sz="2400" b="1" dirty="0" err="1"/>
              <a:t>równowagę</a:t>
            </a:r>
            <a:r>
              <a:rPr sz="2400" b="1" dirty="0"/>
              <a:t> </a:t>
            </a:r>
            <a:r>
              <a:rPr sz="2400" b="1" dirty="0" err="1"/>
              <a:t>między</a:t>
            </a:r>
            <a:r>
              <a:rPr sz="2400" b="1" dirty="0"/>
              <a:t> </a:t>
            </a:r>
            <a:r>
              <a:rPr sz="2400" b="1" dirty="0" err="1"/>
              <a:t>światem</a:t>
            </a:r>
            <a:r>
              <a:rPr sz="2400" b="1" dirty="0"/>
              <a:t> online </a:t>
            </a:r>
            <a:r>
              <a:rPr sz="2400" b="1" dirty="0" err="1"/>
              <a:t>i</a:t>
            </a:r>
            <a:r>
              <a:rPr sz="2400" b="1" dirty="0"/>
              <a:t> offline</a:t>
            </a:r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regulacja</a:t>
            </a:r>
            <a:r>
              <a:rPr dirty="0"/>
              <a:t> </a:t>
            </a:r>
            <a:r>
              <a:rPr dirty="0" err="1"/>
              <a:t>emocji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koncentracja</a:t>
            </a:r>
            <a:r>
              <a:rPr dirty="0"/>
              <a:t> </a:t>
            </a:r>
            <a:r>
              <a:rPr dirty="0" err="1"/>
              <a:t>uwagi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poczucie</a:t>
            </a:r>
            <a:r>
              <a:rPr dirty="0"/>
              <a:t> </a:t>
            </a:r>
            <a:r>
              <a:rPr dirty="0" err="1"/>
              <a:t>bezpieczeństwa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zdrowe</a:t>
            </a:r>
            <a:r>
              <a:rPr dirty="0"/>
              <a:t> </a:t>
            </a:r>
            <a:r>
              <a:rPr dirty="0" err="1"/>
              <a:t>relacje</a:t>
            </a:r>
            <a:endParaRPr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3735" y="3783217"/>
            <a:ext cx="4147800" cy="2998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Rozwój emocjonalny a ekran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378" y="2857500"/>
            <a:ext cx="4318907" cy="3897086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Nadmiar</a:t>
            </a:r>
            <a:r>
              <a:rPr dirty="0"/>
              <a:t> </a:t>
            </a:r>
            <a:r>
              <a:rPr dirty="0" err="1"/>
              <a:t>bodźców</a:t>
            </a:r>
            <a:r>
              <a:rPr dirty="0"/>
              <a:t> </a:t>
            </a:r>
            <a:r>
              <a:rPr dirty="0" err="1"/>
              <a:t>utrudnia</a:t>
            </a:r>
            <a:r>
              <a:rPr dirty="0"/>
              <a:t> </a:t>
            </a:r>
            <a:r>
              <a:rPr dirty="0" err="1"/>
              <a:t>wyciszenie</a:t>
            </a:r>
            <a:r>
              <a:rPr dirty="0"/>
              <a:t> </a:t>
            </a:r>
            <a:r>
              <a:rPr dirty="0" err="1"/>
              <a:t>emocji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Ekran</a:t>
            </a:r>
            <a:r>
              <a:rPr dirty="0"/>
              <a:t> </a:t>
            </a:r>
            <a:r>
              <a:rPr dirty="0" err="1"/>
              <a:t>często</a:t>
            </a:r>
            <a:r>
              <a:rPr dirty="0"/>
              <a:t> </a:t>
            </a:r>
            <a:r>
              <a:rPr dirty="0" err="1"/>
              <a:t>zastępuje</a:t>
            </a:r>
            <a:r>
              <a:rPr dirty="0"/>
              <a:t> </a:t>
            </a:r>
            <a:r>
              <a:rPr dirty="0" err="1"/>
              <a:t>rozmowę</a:t>
            </a:r>
            <a:r>
              <a:rPr dirty="0"/>
              <a:t> o </a:t>
            </a:r>
            <a:r>
              <a:rPr dirty="0" err="1"/>
              <a:t>emocjach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Dzieci</a:t>
            </a:r>
            <a:r>
              <a:rPr dirty="0"/>
              <a:t> </a:t>
            </a:r>
            <a:r>
              <a:rPr dirty="0" err="1"/>
              <a:t>uczą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regulacji</a:t>
            </a:r>
            <a:r>
              <a:rPr dirty="0"/>
              <a:t> </a:t>
            </a:r>
            <a:r>
              <a:rPr dirty="0" err="1"/>
              <a:t>emocji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relację</a:t>
            </a:r>
            <a:r>
              <a:rPr dirty="0"/>
              <a:t>,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aplikację</a:t>
            </a:r>
            <a:endParaRPr dirty="0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693" y="2775281"/>
            <a:ext cx="4090307" cy="4082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Układ</a:t>
            </a:r>
            <a:r>
              <a:rPr dirty="0"/>
              <a:t> </a:t>
            </a:r>
            <a:r>
              <a:rPr dirty="0" err="1"/>
              <a:t>nagrody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uzależnienie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1307" y="2146300"/>
            <a:ext cx="8262257" cy="3530600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Gry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media </a:t>
            </a:r>
            <a:r>
              <a:rPr dirty="0" err="1"/>
              <a:t>społecznościowe</a:t>
            </a:r>
            <a:r>
              <a:rPr dirty="0"/>
              <a:t> </a:t>
            </a:r>
            <a:r>
              <a:rPr dirty="0" err="1"/>
              <a:t>aktywują</a:t>
            </a:r>
            <a:r>
              <a:rPr dirty="0"/>
              <a:t> </a:t>
            </a:r>
            <a:r>
              <a:rPr dirty="0" err="1" smtClean="0"/>
              <a:t>dopaminę</a:t>
            </a:r>
            <a:r>
              <a:rPr lang="pl-PL" dirty="0" smtClean="0"/>
              <a:t> - hormon odpowiedzialny za odczuwanie przyjemności i poprawę nastrój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Dziecko</a:t>
            </a:r>
            <a:r>
              <a:rPr dirty="0"/>
              <a:t> </a:t>
            </a:r>
            <a:r>
              <a:rPr dirty="0" err="1"/>
              <a:t>chce</a:t>
            </a:r>
            <a:r>
              <a:rPr dirty="0"/>
              <a:t> </a:t>
            </a:r>
            <a:r>
              <a:rPr dirty="0" err="1"/>
              <a:t>więcej</a:t>
            </a:r>
            <a:r>
              <a:rPr dirty="0"/>
              <a:t> –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dlatego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jest </a:t>
            </a:r>
            <a:r>
              <a:rPr dirty="0" err="1" smtClean="0"/>
              <a:t>niegrzeczne</a:t>
            </a:r>
            <a:r>
              <a:rPr lang="pl-PL" dirty="0" smtClean="0"/>
              <a:t>; w ten nieumiejętny sposób reguluje swój nastrój, a jednocześnie prowadzi do przeciążenia układu nerwowego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granic</a:t>
            </a:r>
            <a:r>
              <a:rPr dirty="0"/>
              <a:t> = </a:t>
            </a:r>
            <a:r>
              <a:rPr dirty="0" err="1"/>
              <a:t>trudności</a:t>
            </a:r>
            <a:r>
              <a:rPr dirty="0"/>
              <a:t> z </a:t>
            </a:r>
            <a:r>
              <a:rPr dirty="0" err="1"/>
              <a:t>samokontrolą</a:t>
            </a:r>
            <a:endParaRPr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195" y="4186495"/>
            <a:ext cx="5452805" cy="27436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ekranowy</a:t>
            </a:r>
            <a:r>
              <a:rPr dirty="0"/>
              <a:t> – </a:t>
            </a:r>
            <a:r>
              <a:rPr dirty="0" err="1"/>
              <a:t>perspektywa</a:t>
            </a:r>
            <a:r>
              <a:rPr dirty="0"/>
              <a:t> </a:t>
            </a:r>
            <a:r>
              <a:rPr dirty="0" err="1"/>
              <a:t>poznawcza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82" y="3126014"/>
            <a:ext cx="3569724" cy="3530600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Przeciążenie</a:t>
            </a:r>
            <a:r>
              <a:rPr dirty="0"/>
              <a:t> </a:t>
            </a:r>
            <a:r>
              <a:rPr dirty="0" err="1"/>
              <a:t>uwagi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Spłycenie</a:t>
            </a:r>
            <a:r>
              <a:rPr dirty="0"/>
              <a:t> </a:t>
            </a:r>
            <a:r>
              <a:rPr dirty="0" err="1"/>
              <a:t>myślenia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Trudności</a:t>
            </a:r>
            <a:r>
              <a:rPr dirty="0"/>
              <a:t> z </a:t>
            </a:r>
            <a:r>
              <a:rPr dirty="0" err="1"/>
              <a:t>pamięcią</a:t>
            </a:r>
            <a:r>
              <a:rPr dirty="0"/>
              <a:t> </a:t>
            </a:r>
            <a:r>
              <a:rPr dirty="0" err="1"/>
              <a:t>roboczą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Problemy</a:t>
            </a:r>
            <a:r>
              <a:rPr dirty="0"/>
              <a:t> z </a:t>
            </a:r>
            <a:r>
              <a:rPr dirty="0" err="1"/>
              <a:t>nauką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koncentracją</a:t>
            </a:r>
            <a:endParaRPr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560" y="3126015"/>
            <a:ext cx="5373440" cy="3731986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3770561" y="6319157"/>
            <a:ext cx="540182" cy="538843"/>
          </a:xfrm>
          <a:prstGeom prst="rect">
            <a:avLst/>
          </a:prstGeom>
          <a:solidFill>
            <a:srgbClr val="C9C6B5"/>
          </a:solidFill>
          <a:ln>
            <a:solidFill>
              <a:srgbClr val="C9C6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b="1" dirty="0" err="1"/>
              <a:t>Dlaczego</a:t>
            </a:r>
            <a:r>
              <a:rPr b="1" dirty="0"/>
              <a:t> </a:t>
            </a:r>
            <a:r>
              <a:rPr b="1" dirty="0" err="1"/>
              <a:t>dzieci</a:t>
            </a:r>
            <a:r>
              <a:rPr b="1" dirty="0"/>
              <a:t> </a:t>
            </a:r>
            <a:r>
              <a:rPr b="1" dirty="0" err="1"/>
              <a:t>wierzą</a:t>
            </a:r>
            <a:r>
              <a:rPr b="1" dirty="0"/>
              <a:t> w to, co </a:t>
            </a:r>
            <a:r>
              <a:rPr b="1" dirty="0" err="1"/>
              <a:t>widzą</a:t>
            </a:r>
            <a:r>
              <a:rPr b="1" dirty="0"/>
              <a:t> w </a:t>
            </a:r>
            <a:r>
              <a:rPr b="1" dirty="0" err="1"/>
              <a:t>internecie</a:t>
            </a:r>
            <a:r>
              <a:rPr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382" y="2914649"/>
            <a:ext cx="3501774" cy="3382736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Myślenie</a:t>
            </a:r>
            <a:r>
              <a:rPr dirty="0"/>
              <a:t> </a:t>
            </a:r>
            <a:r>
              <a:rPr dirty="0" err="1"/>
              <a:t>konkretne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dosłowne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doświadczenia</a:t>
            </a:r>
            <a:r>
              <a:rPr dirty="0"/>
              <a:t> </a:t>
            </a:r>
            <a:r>
              <a:rPr dirty="0" err="1"/>
              <a:t>życiowego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Autorytet</a:t>
            </a:r>
            <a:r>
              <a:rPr dirty="0"/>
              <a:t> </a:t>
            </a:r>
            <a:r>
              <a:rPr dirty="0" err="1"/>
              <a:t>technologii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Trudność</a:t>
            </a:r>
            <a:r>
              <a:rPr dirty="0"/>
              <a:t> w </a:t>
            </a:r>
            <a:r>
              <a:rPr dirty="0" err="1"/>
              <a:t>odróżnianiu</a:t>
            </a:r>
            <a:r>
              <a:rPr dirty="0"/>
              <a:t> </a:t>
            </a:r>
            <a:r>
              <a:rPr dirty="0" err="1"/>
              <a:t>opinii</a:t>
            </a:r>
            <a:r>
              <a:rPr dirty="0"/>
              <a:t> od </a:t>
            </a:r>
            <a:r>
              <a:rPr dirty="0" err="1"/>
              <a:t>faktów</a:t>
            </a:r>
            <a:endParaRPr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594" y="2770989"/>
            <a:ext cx="4983270" cy="32488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b="1" dirty="0" err="1"/>
              <a:t>Krytyczne</a:t>
            </a:r>
            <a:r>
              <a:rPr b="1" dirty="0"/>
              <a:t> </a:t>
            </a:r>
            <a:r>
              <a:rPr b="1" dirty="0" err="1"/>
              <a:t>myślenie</a:t>
            </a:r>
            <a:r>
              <a:rPr b="1" dirty="0"/>
              <a:t> – </a:t>
            </a:r>
            <a:r>
              <a:rPr b="1" dirty="0" err="1"/>
              <a:t>jak</a:t>
            </a:r>
            <a:r>
              <a:rPr b="1" dirty="0"/>
              <a:t> je </a:t>
            </a:r>
            <a:r>
              <a:rPr b="1" dirty="0" err="1"/>
              <a:t>wspierać</a:t>
            </a:r>
            <a:r>
              <a:rPr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 err="1"/>
              <a:t>Uczymy</a:t>
            </a:r>
            <a:r>
              <a:rPr dirty="0"/>
              <a:t> </a:t>
            </a:r>
            <a:r>
              <a:rPr dirty="0" err="1"/>
              <a:t>dziecko</a:t>
            </a:r>
            <a:r>
              <a:rPr dirty="0"/>
              <a:t> </a:t>
            </a:r>
            <a:r>
              <a:rPr dirty="0" err="1"/>
              <a:t>zatrzymania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refleksji</a:t>
            </a:r>
            <a:r>
              <a:rPr dirty="0"/>
              <a:t>: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Czy</a:t>
            </a:r>
            <a:r>
              <a:rPr dirty="0"/>
              <a:t> to ma </a:t>
            </a:r>
            <a:r>
              <a:rPr dirty="0" err="1"/>
              <a:t>sens</a:t>
            </a:r>
            <a:r>
              <a:rPr dirty="0"/>
              <a:t>?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Kto</a:t>
            </a:r>
            <a:r>
              <a:rPr dirty="0"/>
              <a:t> to </a:t>
            </a:r>
            <a:r>
              <a:rPr dirty="0" err="1"/>
              <a:t>stworzył</a:t>
            </a:r>
            <a:r>
              <a:rPr dirty="0"/>
              <a:t>?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Czy</a:t>
            </a:r>
            <a:r>
              <a:rPr dirty="0"/>
              <a:t> to </a:t>
            </a:r>
            <a:r>
              <a:rPr dirty="0" err="1"/>
              <a:t>mnie</a:t>
            </a:r>
            <a:r>
              <a:rPr dirty="0"/>
              <a:t> </a:t>
            </a:r>
            <a:r>
              <a:rPr dirty="0" err="1"/>
              <a:t>straszy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manipuluje</a:t>
            </a:r>
            <a:r>
              <a:rPr dirty="0"/>
              <a:t>?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5324" y="3332775"/>
            <a:ext cx="3958676" cy="3451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Sztuczna</a:t>
            </a:r>
            <a:r>
              <a:rPr dirty="0"/>
              <a:t> </a:t>
            </a:r>
            <a:r>
              <a:rPr dirty="0" err="1"/>
              <a:t>inteligencja</a:t>
            </a:r>
            <a:r>
              <a:rPr dirty="0"/>
              <a:t> a </a:t>
            </a:r>
            <a:r>
              <a:rPr dirty="0" err="1"/>
              <a:t>dziecko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AI </a:t>
            </a:r>
            <a:r>
              <a:rPr dirty="0" err="1"/>
              <a:t>mówi</a:t>
            </a:r>
            <a:r>
              <a:rPr dirty="0"/>
              <a:t> </a:t>
            </a:r>
            <a:r>
              <a:rPr dirty="0" err="1"/>
              <a:t>pewnie</a:t>
            </a:r>
            <a:r>
              <a:rPr dirty="0"/>
              <a:t> – ale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zawsze</a:t>
            </a:r>
            <a:r>
              <a:rPr dirty="0"/>
              <a:t> </a:t>
            </a:r>
            <a:r>
              <a:rPr dirty="0" err="1"/>
              <a:t>prawdziwie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Dziecko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traktować</a:t>
            </a:r>
            <a:r>
              <a:rPr dirty="0"/>
              <a:t> AI </a:t>
            </a:r>
            <a:r>
              <a:rPr dirty="0" err="1"/>
              <a:t>jak</a:t>
            </a:r>
            <a:r>
              <a:rPr dirty="0"/>
              <a:t> </a:t>
            </a:r>
            <a:r>
              <a:rPr dirty="0" err="1"/>
              <a:t>autorytet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Potrzebna</a:t>
            </a:r>
            <a:r>
              <a:rPr dirty="0"/>
              <a:t> </a:t>
            </a:r>
            <a:r>
              <a:rPr dirty="0" err="1"/>
              <a:t>rozmowa</a:t>
            </a:r>
            <a:r>
              <a:rPr dirty="0"/>
              <a:t>: AI to program,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osoba</a:t>
            </a:r>
            <a:endParaRPr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997" y="3843713"/>
            <a:ext cx="3863289" cy="30142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Emocjonalne</a:t>
            </a:r>
            <a:r>
              <a:rPr dirty="0"/>
              <a:t> </a:t>
            </a:r>
            <a:r>
              <a:rPr dirty="0" err="1"/>
              <a:t>zagrożenia</a:t>
            </a:r>
            <a:r>
              <a:rPr dirty="0"/>
              <a:t> online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Porównywanie</a:t>
            </a:r>
            <a:r>
              <a:rPr dirty="0"/>
              <a:t> </a:t>
            </a:r>
            <a:r>
              <a:rPr dirty="0" err="1"/>
              <a:t>się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Obniżenie</a:t>
            </a:r>
            <a:r>
              <a:rPr dirty="0"/>
              <a:t> </a:t>
            </a:r>
            <a:r>
              <a:rPr dirty="0" err="1"/>
              <a:t>samooceny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Lęk</a:t>
            </a:r>
            <a:r>
              <a:rPr dirty="0"/>
              <a:t> </a:t>
            </a:r>
            <a:r>
              <a:rPr dirty="0" err="1"/>
              <a:t>społeczny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Cyberprzemoc</a:t>
            </a:r>
            <a:endParaRPr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25" y="3385499"/>
            <a:ext cx="5168375" cy="3472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Rola</a:t>
            </a:r>
            <a:r>
              <a:rPr dirty="0"/>
              <a:t> </a:t>
            </a:r>
            <a:r>
              <a:rPr dirty="0" err="1"/>
              <a:t>rodzica</a:t>
            </a:r>
            <a:r>
              <a:rPr dirty="0"/>
              <a:t> – </a:t>
            </a:r>
            <a:r>
              <a:rPr dirty="0" err="1"/>
              <a:t>bezpieczna</a:t>
            </a:r>
            <a:r>
              <a:rPr dirty="0"/>
              <a:t> </a:t>
            </a:r>
            <a:r>
              <a:rPr dirty="0" err="1"/>
              <a:t>baza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Rozmowa</a:t>
            </a:r>
            <a:r>
              <a:rPr dirty="0"/>
              <a:t> </a:t>
            </a:r>
            <a:r>
              <a:rPr dirty="0" err="1"/>
              <a:t>zamiast</a:t>
            </a:r>
            <a:r>
              <a:rPr dirty="0"/>
              <a:t> </a:t>
            </a:r>
            <a:r>
              <a:rPr dirty="0" err="1"/>
              <a:t>zakazów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Zainteresowanie</a:t>
            </a:r>
            <a:r>
              <a:rPr dirty="0"/>
              <a:t> </a:t>
            </a:r>
            <a:r>
              <a:rPr dirty="0" err="1"/>
              <a:t>zamiast</a:t>
            </a:r>
            <a:r>
              <a:rPr dirty="0"/>
              <a:t> </a:t>
            </a:r>
            <a:r>
              <a:rPr dirty="0" err="1"/>
              <a:t>kontroli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Granice</a:t>
            </a:r>
            <a:r>
              <a:rPr dirty="0"/>
              <a:t> </a:t>
            </a:r>
            <a:r>
              <a:rPr dirty="0" err="1"/>
              <a:t>dają</a:t>
            </a:r>
            <a:r>
              <a:rPr dirty="0"/>
              <a:t> </a:t>
            </a:r>
            <a:r>
              <a:rPr dirty="0" err="1"/>
              <a:t>dziecku</a:t>
            </a:r>
            <a:r>
              <a:rPr dirty="0"/>
              <a:t> </a:t>
            </a:r>
            <a:r>
              <a:rPr dirty="0" err="1"/>
              <a:t>poczucie</a:t>
            </a:r>
            <a:r>
              <a:rPr dirty="0"/>
              <a:t> </a:t>
            </a:r>
            <a:r>
              <a:rPr dirty="0" err="1"/>
              <a:t>bezpieczeństwa</a:t>
            </a:r>
            <a:endParaRPr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2" y="4084095"/>
            <a:ext cx="3355521" cy="2720863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6245" y="4169297"/>
            <a:ext cx="2474401" cy="25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dirty="0" err="1"/>
              <a:t>Jak</a:t>
            </a:r>
            <a:r>
              <a:rPr dirty="0"/>
              <a:t> </a:t>
            </a:r>
            <a:r>
              <a:rPr dirty="0" err="1"/>
              <a:t>reagować</a:t>
            </a:r>
            <a:r>
              <a:rPr dirty="0"/>
              <a:t>,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dziecko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buntuje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Nazwij</a:t>
            </a:r>
            <a:r>
              <a:rPr dirty="0"/>
              <a:t> </a:t>
            </a:r>
            <a:r>
              <a:rPr dirty="0" err="1"/>
              <a:t>emocje</a:t>
            </a:r>
            <a:r>
              <a:rPr dirty="0"/>
              <a:t> </a:t>
            </a:r>
            <a:r>
              <a:rPr dirty="0" err="1"/>
              <a:t>dziecka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Zachowaj</a:t>
            </a:r>
            <a:r>
              <a:rPr dirty="0"/>
              <a:t> </a:t>
            </a:r>
            <a:r>
              <a:rPr dirty="0" err="1"/>
              <a:t>spokój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Konsekwencja</a:t>
            </a:r>
            <a:r>
              <a:rPr dirty="0"/>
              <a:t> bez </a:t>
            </a:r>
            <a:r>
              <a:rPr dirty="0" err="1"/>
              <a:t>kar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Wspólne</a:t>
            </a:r>
            <a:r>
              <a:rPr dirty="0"/>
              <a:t> </a:t>
            </a:r>
            <a:r>
              <a:rPr dirty="0" err="1"/>
              <a:t>ustalanie</a:t>
            </a:r>
            <a:r>
              <a:rPr dirty="0"/>
              <a:t> </a:t>
            </a:r>
            <a:r>
              <a:rPr dirty="0" err="1"/>
              <a:t>zasad</a:t>
            </a:r>
            <a:endParaRPr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715" y="4384221"/>
            <a:ext cx="4514808" cy="2473779"/>
          </a:xfrm>
          <a:prstGeom prst="rect">
            <a:avLst/>
          </a:prstGeom>
        </p:spPr>
      </p:pic>
      <p:sp>
        <p:nvSpPr>
          <p:cNvPr id="6" name="Owal 5"/>
          <p:cNvSpPr/>
          <p:nvPr/>
        </p:nvSpPr>
        <p:spPr>
          <a:xfrm>
            <a:off x="4284715" y="6400800"/>
            <a:ext cx="573035" cy="457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 err="1"/>
              <a:t>Zasady</a:t>
            </a:r>
            <a:r>
              <a:rPr dirty="0"/>
              <a:t> </a:t>
            </a:r>
            <a:r>
              <a:rPr dirty="0" err="1"/>
              <a:t>higieny</a:t>
            </a:r>
            <a:r>
              <a:rPr dirty="0"/>
              <a:t> </a:t>
            </a:r>
            <a:r>
              <a:rPr dirty="0" err="1"/>
              <a:t>cyfrowej</a:t>
            </a:r>
            <a:r>
              <a:rPr dirty="0"/>
              <a:t> w </a:t>
            </a:r>
            <a:r>
              <a:rPr dirty="0" err="1"/>
              <a:t>domu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Stałe</a:t>
            </a:r>
            <a:r>
              <a:rPr dirty="0"/>
              <a:t> </a:t>
            </a:r>
            <a:r>
              <a:rPr dirty="0" err="1"/>
              <a:t>pory</a:t>
            </a:r>
            <a:r>
              <a:rPr dirty="0"/>
              <a:t> </a:t>
            </a:r>
            <a:r>
              <a:rPr dirty="0" err="1"/>
              <a:t>korzystania</a:t>
            </a:r>
            <a:r>
              <a:rPr dirty="0"/>
              <a:t> z </a:t>
            </a:r>
            <a:r>
              <a:rPr dirty="0" err="1"/>
              <a:t>ekranów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telefonu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snem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Ekran</a:t>
            </a:r>
            <a:r>
              <a:rPr dirty="0"/>
              <a:t> </a:t>
            </a:r>
            <a:r>
              <a:rPr dirty="0" err="1"/>
              <a:t>poza</a:t>
            </a:r>
            <a:r>
              <a:rPr dirty="0"/>
              <a:t> </a:t>
            </a:r>
            <a:r>
              <a:rPr dirty="0" err="1"/>
              <a:t>sypialnią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Rozmowy</a:t>
            </a:r>
            <a:r>
              <a:rPr dirty="0"/>
              <a:t> o </a:t>
            </a:r>
            <a:r>
              <a:rPr dirty="0" err="1"/>
              <a:t>tym</a:t>
            </a:r>
            <a:r>
              <a:rPr dirty="0"/>
              <a:t>, co </a:t>
            </a:r>
            <a:r>
              <a:rPr dirty="0" err="1"/>
              <a:t>dziecko</a:t>
            </a:r>
            <a:r>
              <a:rPr dirty="0"/>
              <a:t> </a:t>
            </a:r>
            <a:r>
              <a:rPr dirty="0" err="1"/>
              <a:t>widzi</a:t>
            </a:r>
            <a:endParaRPr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82" y="4254500"/>
            <a:ext cx="4153468" cy="229261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704" y="3537652"/>
            <a:ext cx="3315163" cy="2934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 dirty="0" err="1"/>
              <a:t>Współpraca</a:t>
            </a:r>
            <a:r>
              <a:rPr b="1" dirty="0"/>
              <a:t> </a:t>
            </a:r>
            <a:r>
              <a:rPr b="1" dirty="0" err="1"/>
              <a:t>szkoła</a:t>
            </a:r>
            <a:r>
              <a:rPr b="1" dirty="0"/>
              <a:t>–</a:t>
            </a:r>
            <a:r>
              <a:rPr b="1" dirty="0" err="1"/>
              <a:t>dom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 err="1"/>
              <a:t>Dziecko</a:t>
            </a:r>
            <a:r>
              <a:rPr dirty="0"/>
              <a:t> </a:t>
            </a:r>
            <a:r>
              <a:rPr dirty="0" err="1"/>
              <a:t>najlepiej</a:t>
            </a:r>
            <a:r>
              <a:rPr dirty="0"/>
              <a:t> </a:t>
            </a:r>
            <a:r>
              <a:rPr dirty="0" err="1"/>
              <a:t>funkcjonuje</a:t>
            </a:r>
            <a:r>
              <a:rPr dirty="0"/>
              <a:t>, </a:t>
            </a:r>
            <a:r>
              <a:rPr dirty="0" err="1"/>
              <a:t>gdy</a:t>
            </a:r>
            <a:r>
              <a:rPr dirty="0"/>
              <a:t>: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zasady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spójne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dorośli</a:t>
            </a:r>
            <a:r>
              <a:rPr dirty="0"/>
              <a:t> </a:t>
            </a:r>
            <a:r>
              <a:rPr dirty="0" err="1"/>
              <a:t>mówią</a:t>
            </a:r>
            <a:r>
              <a:rPr dirty="0"/>
              <a:t> </a:t>
            </a:r>
            <a:r>
              <a:rPr dirty="0" err="1"/>
              <a:t>jednym</a:t>
            </a:r>
            <a:r>
              <a:rPr dirty="0"/>
              <a:t> </a:t>
            </a:r>
            <a:r>
              <a:rPr dirty="0" err="1"/>
              <a:t>głosem</a:t>
            </a: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emocje</a:t>
            </a:r>
            <a:r>
              <a:rPr dirty="0"/>
              <a:t> </a:t>
            </a:r>
            <a:r>
              <a:rPr dirty="0" err="1"/>
              <a:t>dziecka</a:t>
            </a:r>
            <a:r>
              <a:rPr dirty="0"/>
              <a:t> </a:t>
            </a:r>
            <a:r>
              <a:rPr dirty="0" err="1"/>
              <a:t>są</a:t>
            </a:r>
            <a:r>
              <a:rPr dirty="0"/>
              <a:t> </a:t>
            </a:r>
            <a:r>
              <a:rPr dirty="0" err="1"/>
              <a:t>zauważane</a:t>
            </a:r>
            <a:endParaRPr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684" y="4346440"/>
            <a:ext cx="2799895" cy="227440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81" y="2885073"/>
            <a:ext cx="3548355" cy="3735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t>Podsumowanie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Higiena cyfrowa to troska o rozwój emocjonalny i poznawczy dziecka.</a:t>
            </a:r>
          </a:p>
          <a:p>
            <a:endParaRPr/>
          </a:p>
          <a:p>
            <a:r>
              <a:t>Najważniejszym „filtrem” bezpieczeństwa jest relacja z dorosłym.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740" y="4254500"/>
            <a:ext cx="2661231" cy="2431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691" y="122885"/>
            <a:ext cx="4725059" cy="67351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41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047" y="204108"/>
            <a:ext cx="4374051" cy="62162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6300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654" y="47153"/>
            <a:ext cx="4772691" cy="67636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4481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760" y="32863"/>
            <a:ext cx="4696480" cy="67922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2021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181" y="85258"/>
            <a:ext cx="4753638" cy="66874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095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707" y="32863"/>
            <a:ext cx="4734586" cy="67922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6852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707" y="61442"/>
            <a:ext cx="4734586" cy="673511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835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181" y="56679"/>
            <a:ext cx="4753638" cy="67446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7434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365" y="66205"/>
            <a:ext cx="4801270" cy="67255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1209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891" y="56679"/>
            <a:ext cx="4782217" cy="67446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5342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805" y="4898"/>
            <a:ext cx="4830601" cy="6853102"/>
          </a:xfrm>
          <a:prstGeom prst="rect">
            <a:avLst/>
          </a:prstGeom>
        </p:spPr>
      </p:pic>
      <p:sp>
        <p:nvSpPr>
          <p:cNvPr id="6" name="Owal 5"/>
          <p:cNvSpPr/>
          <p:nvPr/>
        </p:nvSpPr>
        <p:spPr>
          <a:xfrm>
            <a:off x="4433207" y="0"/>
            <a:ext cx="318407" cy="816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282416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944" y="70969"/>
            <a:ext cx="4744112" cy="67160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4119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Jon (sala konferencyjna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Jon (sala konferencyjna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188</TotalTime>
  <Words>424</Words>
  <Application>Microsoft Office PowerPoint</Application>
  <PresentationFormat>Pokaz na ekranie (4:3)</PresentationFormat>
  <Paragraphs>71</Paragraphs>
  <Slides>29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0" baseType="lpstr">
      <vt:lpstr>Jon (sala konferencyjna)</vt:lpstr>
      <vt:lpstr>Bezpieczeństwo cyfrowe dzieci i młodzieży</vt:lpstr>
      <vt:lpstr>Bezpieczeństwo cyfrowe  (klasy 4-8)</vt:lpstr>
      <vt:lpstr>Dlaczego ten temat jest kluczowy?</vt:lpstr>
      <vt:lpstr>Slajd 4</vt:lpstr>
      <vt:lpstr>Czym jest higiena cyfrowa? (ujęcie psychologiczne)</vt:lpstr>
      <vt:lpstr>Rozwój emocjonalny a ekran</vt:lpstr>
      <vt:lpstr>Układ nagrody i uzależnienie</vt:lpstr>
      <vt:lpstr>Czas ekranowy – perspektywa poznawcza</vt:lpstr>
      <vt:lpstr>Dlaczego dzieci wierzą w to, co widzą w internecie?</vt:lpstr>
      <vt:lpstr>Krytyczne myślenie – jak je wspierać?</vt:lpstr>
      <vt:lpstr>Sztuczna inteligencja a dziecko</vt:lpstr>
      <vt:lpstr>Emocjonalne zagrożenia online</vt:lpstr>
      <vt:lpstr>Rola rodzica – bezpieczna baza</vt:lpstr>
      <vt:lpstr>Jak reagować, gdy dziecko się buntuje?</vt:lpstr>
      <vt:lpstr>Zasady higieny cyfrowej w domu</vt:lpstr>
      <vt:lpstr>Współpraca szkoła–dom</vt:lpstr>
      <vt:lpstr>Podsumowanie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Bezpieczeństwo cyfrowe dzieci (kl. 4–8)</dc:title>
  <dc:creator>Dom</dc:creator>
  <dc:description>generated using python-pptx</dc:description>
  <cp:lastModifiedBy>Dom</cp:lastModifiedBy>
  <cp:revision>47</cp:revision>
  <dcterms:created xsi:type="dcterms:W3CDTF">2013-01-27T09:14:16Z</dcterms:created>
  <dcterms:modified xsi:type="dcterms:W3CDTF">2026-11-01T16:45:54Z</dcterms:modified>
</cp:coreProperties>
</file>