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69" r:id="rId4"/>
    <p:sldId id="270" r:id="rId5"/>
    <p:sldId id="259" r:id="rId6"/>
    <p:sldId id="260" r:id="rId7"/>
    <p:sldId id="277" r:id="rId8"/>
    <p:sldId id="278" r:id="rId9"/>
    <p:sldId id="261" r:id="rId10"/>
    <p:sldId id="262" r:id="rId11"/>
    <p:sldId id="266" r:id="rId12"/>
    <p:sldId id="272" r:id="rId13"/>
    <p:sldId id="273" r:id="rId14"/>
    <p:sldId id="274" r:id="rId15"/>
    <p:sldId id="275" r:id="rId16"/>
    <p:sldId id="257" r:id="rId17"/>
    <p:sldId id="26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9EE7A-4774-476E-B282-CE5C144A30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6058-4DFC-4C23-95D3-A011F3449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6058-4DFC-4C23-95D3-A011F344938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73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04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8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5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0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95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1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5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85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813F-2EC0-4B48-B80A-D556C6C20B1C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701D-3678-4170-BF38-59FE5DAAB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4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77193" y="1045029"/>
            <a:ext cx="9144000" cy="2387600"/>
          </a:xfrm>
        </p:spPr>
        <p:txBody>
          <a:bodyPr/>
          <a:lstStyle/>
          <a:p>
            <a:pPr algn="r"/>
            <a:r>
              <a:rPr lang="pl-PL" b="1" dirty="0" smtClean="0"/>
              <a:t>Przemoc </a:t>
            </a:r>
            <a:br>
              <a:rPr lang="pl-PL" b="1" dirty="0" smtClean="0"/>
            </a:br>
            <a:r>
              <a:rPr lang="pl-PL" b="1" dirty="0" smtClean="0"/>
              <a:t>rówieśnicza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34252" y="3822474"/>
            <a:ext cx="4389665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Słowa </a:t>
            </a:r>
          </a:p>
          <a:p>
            <a:pPr algn="r"/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mogą być</a:t>
            </a:r>
          </a:p>
          <a:p>
            <a:pPr algn="r"/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tak samo bolesne,</a:t>
            </a:r>
          </a:p>
          <a:p>
            <a:pPr algn="r"/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 jak cios!</a:t>
            </a:r>
            <a:endParaRPr lang="pl-PL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0"/>
            <a:ext cx="689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49" y="83821"/>
            <a:ext cx="9070398" cy="6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8057" y="365125"/>
            <a:ext cx="2737757" cy="165145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+mn-lt"/>
              </a:rPr>
              <a:t>Uczeń jako odbiorca hejtu</a:t>
            </a:r>
            <a:endParaRPr lang="pl-PL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794" y="57844"/>
            <a:ext cx="6817178" cy="68001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96" y="2800007"/>
            <a:ext cx="2770544" cy="29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5314"/>
            <a:ext cx="10515600" cy="66457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JAK </a:t>
            </a:r>
            <a:r>
              <a:rPr lang="pl-PL" b="1" dirty="0">
                <a:solidFill>
                  <a:srgbClr val="FF0000"/>
                </a:solidFill>
              </a:rPr>
              <a:t>ROZPOZNAĆ, ŻE UCZEŃ DOŚWIADCZA HEJTU?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 smtClean="0"/>
              <a:t>Sygnały </a:t>
            </a:r>
            <a:r>
              <a:rPr lang="pl-PL" dirty="0"/>
              <a:t>pokazujące, że w życiu dziecka dzieje się coś złego, coś z czym sobie nie radzi (może zaistnieć tylko jeden lub kilka z nich): </a:t>
            </a: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stał się </a:t>
            </a:r>
            <a:r>
              <a:rPr lang="pl-PL" b="1" dirty="0">
                <a:solidFill>
                  <a:srgbClr val="FF0000"/>
                </a:solidFill>
              </a:rPr>
              <a:t>apatyczny, agresywny, płaczliwy,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zaczął mieć </a:t>
            </a:r>
            <a:r>
              <a:rPr lang="pl-PL" b="1" dirty="0">
                <a:solidFill>
                  <a:srgbClr val="FF0000"/>
                </a:solidFill>
              </a:rPr>
              <a:t>gorsze wyniki w nauce, zaczął </a:t>
            </a:r>
            <a:r>
              <a:rPr lang="pl-PL" dirty="0"/>
              <a:t>mieć </a:t>
            </a:r>
            <a:r>
              <a:rPr lang="pl-PL" b="1" dirty="0">
                <a:solidFill>
                  <a:srgbClr val="FF0000"/>
                </a:solidFill>
              </a:rPr>
              <a:t>problemy z koncentracją,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zaczął być </a:t>
            </a:r>
            <a:r>
              <a:rPr lang="pl-PL" b="1" dirty="0">
                <a:solidFill>
                  <a:srgbClr val="FF0000"/>
                </a:solidFill>
              </a:rPr>
              <a:t>pobudzony fizycznie, </a:t>
            </a: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zaczął mieć </a:t>
            </a:r>
            <a:r>
              <a:rPr lang="pl-PL" b="1" dirty="0">
                <a:solidFill>
                  <a:srgbClr val="FF0000"/>
                </a:solidFill>
              </a:rPr>
              <a:t>zmienne nastroje,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podczas przerw </a:t>
            </a:r>
            <a:r>
              <a:rPr lang="pl-PL" b="1" dirty="0">
                <a:solidFill>
                  <a:srgbClr val="FF0000"/>
                </a:solidFill>
              </a:rPr>
              <a:t>izoluje się od rówieśników,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zaczął </a:t>
            </a:r>
            <a:r>
              <a:rPr lang="pl-PL" b="1" dirty="0">
                <a:solidFill>
                  <a:srgbClr val="FF0000"/>
                </a:solidFill>
              </a:rPr>
              <a:t>opuszczać lekcje, wagarować,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b="1" dirty="0">
                <a:solidFill>
                  <a:srgbClr val="FF0000"/>
                </a:solidFill>
              </a:rPr>
              <a:t>nie ma w klasie dobrego kolegi, przyjaciela,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uczeń </a:t>
            </a:r>
            <a:r>
              <a:rPr lang="pl-PL" dirty="0"/>
              <a:t>zaczął się skarżyć na </a:t>
            </a:r>
            <a:r>
              <a:rPr lang="pl-PL" b="1" dirty="0">
                <a:solidFill>
                  <a:srgbClr val="FF0000"/>
                </a:solidFill>
              </a:rPr>
              <a:t>bóle głowy, brzucha </a:t>
            </a:r>
            <a:r>
              <a:rPr lang="pl-PL" dirty="0"/>
              <a:t>o niewyjaśnionych przyczynach.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63" y="1508514"/>
            <a:ext cx="2885066" cy="1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498021"/>
            <a:ext cx="10167257" cy="56789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3000" b="1" dirty="0" smtClean="0"/>
              <a:t>Jako </a:t>
            </a:r>
            <a:r>
              <a:rPr lang="pl-PL" sz="3000" b="1" dirty="0"/>
              <a:t>następstwa </a:t>
            </a:r>
            <a:r>
              <a:rPr lang="pl-PL" sz="3000" b="1" dirty="0">
                <a:solidFill>
                  <a:srgbClr val="FF0000"/>
                </a:solidFill>
              </a:rPr>
              <a:t>przemocy rówieśniczej wskazywane są </a:t>
            </a:r>
            <a:r>
              <a:rPr lang="pl-PL" sz="3000" b="1" dirty="0"/>
              <a:t>konsekwencje doraźne, ale też długotrwałe </a:t>
            </a:r>
            <a:endParaRPr lang="pl-PL" sz="3000" b="1" dirty="0" smtClean="0"/>
          </a:p>
          <a:p>
            <a:pPr marL="0" indent="0" algn="just">
              <a:buNone/>
            </a:pPr>
            <a:endParaRPr lang="pl-PL" sz="3000" dirty="0" smtClean="0"/>
          </a:p>
          <a:p>
            <a:pPr marL="0" indent="0" algn="just">
              <a:buNone/>
            </a:pPr>
            <a:endParaRPr lang="pl-PL" sz="3000" dirty="0"/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Najczęściej wymieniane są: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nieobecności </a:t>
            </a:r>
            <a:r>
              <a:rPr lang="pl-PL" dirty="0"/>
              <a:t>w szkole (wagary, „fobia szkolna”), </a:t>
            </a:r>
          </a:p>
          <a:p>
            <a:pPr algn="just"/>
            <a:r>
              <a:rPr lang="pl-PL" dirty="0" smtClean="0"/>
              <a:t>gorsze </a:t>
            </a:r>
            <a:r>
              <a:rPr lang="pl-PL" dirty="0"/>
              <a:t>wyniki w nauce, </a:t>
            </a:r>
          </a:p>
          <a:p>
            <a:pPr algn="just"/>
            <a:r>
              <a:rPr lang="pl-PL" dirty="0" smtClean="0"/>
              <a:t>gorsze </a:t>
            </a:r>
            <a:r>
              <a:rPr lang="pl-PL" dirty="0"/>
              <a:t>przystosowanie społeczne, </a:t>
            </a:r>
          </a:p>
          <a:p>
            <a:pPr algn="just"/>
            <a:r>
              <a:rPr lang="pl-PL" dirty="0" smtClean="0"/>
              <a:t>niska </a:t>
            </a:r>
            <a:r>
              <a:rPr lang="pl-PL" dirty="0"/>
              <a:t>samoocena, lęk, depresje, zaburzenia emocjonalne, próby samobójcze, </a:t>
            </a:r>
          </a:p>
          <a:p>
            <a:pPr algn="just"/>
            <a:r>
              <a:rPr lang="pl-PL" dirty="0" smtClean="0"/>
              <a:t>zaburzenia </a:t>
            </a:r>
            <a:r>
              <a:rPr lang="pl-PL" dirty="0"/>
              <a:t>rzekomo-somatyczne, zaburzenia snu, lęki nocne, </a:t>
            </a:r>
            <a:r>
              <a:rPr lang="pl-PL" dirty="0" err="1"/>
              <a:t>enuresis</a:t>
            </a:r>
            <a:r>
              <a:rPr lang="pl-PL" dirty="0"/>
              <a:t> (moczenie), </a:t>
            </a:r>
          </a:p>
          <a:p>
            <a:pPr algn="just"/>
            <a:r>
              <a:rPr lang="pl-PL" dirty="0" smtClean="0"/>
              <a:t>agresja </a:t>
            </a:r>
            <a:r>
              <a:rPr lang="pl-PL" dirty="0"/>
              <a:t>oraz zachowania przestępcze 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 smtClean="0"/>
              <a:t>(</a:t>
            </a:r>
            <a:r>
              <a:rPr lang="pl-PL" sz="2200" dirty="0" err="1"/>
              <a:t>Olweus</a:t>
            </a:r>
            <a:r>
              <a:rPr lang="pl-PL" sz="2200" dirty="0"/>
              <a:t>, 1993; </a:t>
            </a:r>
            <a:r>
              <a:rPr lang="pl-PL" sz="2200" dirty="0" err="1"/>
              <a:t>Nansel</a:t>
            </a:r>
            <a:r>
              <a:rPr lang="pl-PL" sz="2200" dirty="0"/>
              <a:t> i in. 2003; </a:t>
            </a:r>
            <a:r>
              <a:rPr lang="pl-PL" sz="2200" dirty="0" err="1"/>
              <a:t>Dembach</a:t>
            </a:r>
            <a:r>
              <a:rPr lang="pl-PL" sz="2200" dirty="0"/>
              <a:t>, 2008; </a:t>
            </a:r>
            <a:r>
              <a:rPr lang="pl-PL" sz="2200" dirty="0" err="1"/>
              <a:t>Guerin</a:t>
            </a:r>
            <a:r>
              <a:rPr lang="pl-PL" sz="2200" dirty="0"/>
              <a:t>, </a:t>
            </a:r>
            <a:r>
              <a:rPr lang="pl-PL" sz="2200" dirty="0" err="1"/>
              <a:t>Honnessy</a:t>
            </a:r>
            <a:r>
              <a:rPr lang="pl-PL" sz="2200" dirty="0"/>
              <a:t>, 2008)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151" y="1140101"/>
            <a:ext cx="3029217" cy="20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" y="0"/>
            <a:ext cx="11691257" cy="5633357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UCZEŃ JAKO AUTOR HEJTU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Psychologiczne </a:t>
            </a:r>
            <a:r>
              <a:rPr lang="pl-PL" b="1" dirty="0">
                <a:solidFill>
                  <a:srgbClr val="FF0000"/>
                </a:solidFill>
              </a:rPr>
              <a:t>motywy i korzyści osoby stosującej hejt 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poczucie </a:t>
            </a:r>
            <a:r>
              <a:rPr lang="pl-PL" dirty="0"/>
              <a:t>wpływu, sprawczości </a:t>
            </a:r>
          </a:p>
          <a:p>
            <a:r>
              <a:rPr lang="pl-PL" dirty="0"/>
              <a:t>potrzeba uproszczenia świata </a:t>
            </a:r>
          </a:p>
          <a:p>
            <a:r>
              <a:rPr lang="pl-PL" dirty="0"/>
              <a:t>potrzeba poczucia, że inni myślą tak samo, </a:t>
            </a:r>
            <a:r>
              <a:rPr lang="pl-PL" dirty="0" smtClean="0"/>
              <a:t>czyli </a:t>
            </a:r>
            <a:r>
              <a:rPr lang="pl-PL" dirty="0"/>
              <a:t>potrzeba potwierdzenia przynależności </a:t>
            </a:r>
            <a:endParaRPr lang="pl-PL" dirty="0" smtClean="0"/>
          </a:p>
          <a:p>
            <a:r>
              <a:rPr lang="pl-PL" dirty="0" smtClean="0"/>
              <a:t>uproszczony </a:t>
            </a:r>
            <a:r>
              <a:rPr lang="pl-PL" dirty="0"/>
              <a:t>obraz poznawczy </a:t>
            </a:r>
            <a:endParaRPr lang="pl-PL" dirty="0" smtClean="0"/>
          </a:p>
          <a:p>
            <a:r>
              <a:rPr lang="pl-PL" dirty="0" smtClean="0"/>
              <a:t>obniżenie </a:t>
            </a:r>
            <a:r>
              <a:rPr lang="pl-PL" dirty="0"/>
              <a:t>napięcia emocjonalnego </a:t>
            </a:r>
          </a:p>
          <a:p>
            <a:r>
              <a:rPr lang="pl-PL" dirty="0"/>
              <a:t>podbudowanie poczucia wartości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4012423"/>
            <a:ext cx="4604658" cy="25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75557"/>
            <a:ext cx="10515600" cy="58014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O CZYM JESZCZE WARTO PAMIĘTAĆ? </a:t>
            </a:r>
          </a:p>
          <a:p>
            <a:pPr marL="0" indent="0" algn="just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Dla </a:t>
            </a:r>
            <a:r>
              <a:rPr lang="pl-PL" dirty="0"/>
              <a:t>młodego człowieka bardzo ważna jest akceptacja grupy. funkcjonowanie z rówieśnikami. </a:t>
            </a:r>
          </a:p>
          <a:p>
            <a:pPr algn="just"/>
            <a:r>
              <a:rPr lang="pl-PL" dirty="0" smtClean="0"/>
              <a:t>Młodzi </a:t>
            </a:r>
            <a:r>
              <a:rPr lang="pl-PL" b="1" dirty="0">
                <a:solidFill>
                  <a:srgbClr val="FF0000"/>
                </a:solidFill>
              </a:rPr>
              <a:t>chcą budzić podziw, </a:t>
            </a:r>
            <a:r>
              <a:rPr lang="pl-PL" dirty="0"/>
              <a:t>respekt, a często wydaje im się, że najłatwiej jest zaimponować agresją, wzbudzić poklask i aprobatę. </a:t>
            </a:r>
          </a:p>
          <a:p>
            <a:pPr algn="just"/>
            <a:r>
              <a:rPr lang="pl-PL" dirty="0"/>
              <a:t>Dzieci dopuszczające się agresji często </a:t>
            </a:r>
            <a:r>
              <a:rPr lang="pl-PL" b="1" dirty="0">
                <a:solidFill>
                  <a:srgbClr val="FF0000"/>
                </a:solidFill>
              </a:rPr>
              <a:t>same jej doświadczyły</a:t>
            </a:r>
            <a:r>
              <a:rPr lang="pl-PL" b="1" dirty="0"/>
              <a:t> </a:t>
            </a:r>
            <a:r>
              <a:rPr lang="pl-PL" dirty="0"/>
              <a:t>lub </a:t>
            </a:r>
            <a:r>
              <a:rPr lang="pl-PL" b="1" dirty="0">
                <a:solidFill>
                  <a:srgbClr val="FF0000"/>
                </a:solidFill>
              </a:rPr>
              <a:t>nadal jej doświadczają. 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96" y="3849272"/>
            <a:ext cx="4153480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629" y="4738574"/>
            <a:ext cx="3537857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Marek Aureliusz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1629" y="641803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200" b="1" dirty="0" smtClean="0"/>
              <a:t>„Wszystko co słyszymy</a:t>
            </a:r>
          </a:p>
          <a:p>
            <a:pPr marL="0" indent="0">
              <a:buNone/>
            </a:pPr>
            <a:r>
              <a:rPr lang="pl-PL" sz="3200" b="1" dirty="0" smtClean="0"/>
              <a:t> jest opinią, nie faktem.</a:t>
            </a:r>
          </a:p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sz="3200" b="1" dirty="0" smtClean="0"/>
              <a:t>Wszystko co widzimy</a:t>
            </a:r>
          </a:p>
          <a:p>
            <a:pPr marL="0" indent="0">
              <a:buNone/>
            </a:pPr>
            <a:r>
              <a:rPr lang="pl-PL" sz="3200" b="1" dirty="0" smtClean="0"/>
              <a:t>Jest punktem widzenia,</a:t>
            </a:r>
          </a:p>
          <a:p>
            <a:pPr marL="0" indent="0">
              <a:buNone/>
            </a:pPr>
            <a:r>
              <a:rPr lang="pl-PL" sz="3200" b="1" dirty="0" smtClean="0"/>
              <a:t>Nie prawdą.”</a:t>
            </a:r>
            <a:endParaRPr lang="pl-PL" sz="32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456589" y="5167993"/>
            <a:ext cx="5181600" cy="16900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 smtClean="0"/>
              <a:t>„</a:t>
            </a:r>
            <a:r>
              <a:rPr lang="pl-PL" b="1" dirty="0" err="1" smtClean="0"/>
              <a:t>Aschwitz</a:t>
            </a:r>
            <a:r>
              <a:rPr lang="pl-PL" b="1" dirty="0" smtClean="0"/>
              <a:t> nie spadło z nieba”.       Nigdy nie bądźmy obojętni…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		</a:t>
            </a:r>
            <a:r>
              <a:rPr lang="pl-PL" dirty="0" smtClean="0">
                <a:solidFill>
                  <a:srgbClr val="FF0000"/>
                </a:solidFill>
              </a:rPr>
              <a:t>Marian Turski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21" y="-1"/>
            <a:ext cx="6093279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8" y="548104"/>
            <a:ext cx="11782045" cy="57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9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0365" y="1741607"/>
            <a:ext cx="4931227" cy="3450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Mowa </a:t>
            </a:r>
            <a:r>
              <a:rPr lang="pl-PL" b="1" dirty="0">
                <a:solidFill>
                  <a:srgbClr val="FF0000"/>
                </a:solidFill>
              </a:rPr>
              <a:t>nienawiści </a:t>
            </a:r>
            <a:r>
              <a:rPr lang="pl-PL" b="1" dirty="0"/>
              <a:t>(ang. </a:t>
            </a:r>
            <a:r>
              <a:rPr lang="pl-PL" b="1" i="1" dirty="0" err="1"/>
              <a:t>hate</a:t>
            </a:r>
            <a:r>
              <a:rPr lang="pl-PL" b="1" i="1" dirty="0"/>
              <a:t> speech</a:t>
            </a:r>
            <a:r>
              <a:rPr lang="pl-PL" b="1" dirty="0"/>
              <a:t>) – negatywne emocjonalnie wypowiedzi, powstałe ze względu na domniemaną lub faktyczną przynależność do grupy, tworzone na podstawie uprzedzeń.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19" y="1480873"/>
            <a:ext cx="2635867" cy="42538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23" y="584387"/>
            <a:ext cx="2734057" cy="5620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30" y="6069124"/>
            <a:ext cx="3724795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229" y="359228"/>
            <a:ext cx="7366908" cy="6286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smtClean="0"/>
              <a:t>Najczęściej </a:t>
            </a:r>
            <a:r>
              <a:rPr lang="pl-PL" sz="3200" b="1" dirty="0"/>
              <a:t>spotykanymi formami agresji i przemocy szkolnej są: </a:t>
            </a:r>
            <a:endParaRPr lang="pl-PL" sz="3200" b="1" dirty="0" smtClean="0"/>
          </a:p>
          <a:p>
            <a:pPr marL="0" indent="0">
              <a:buNone/>
            </a:pPr>
            <a:endParaRPr lang="pl-PL" sz="3200" b="1" dirty="0"/>
          </a:p>
          <a:p>
            <a:r>
              <a:rPr lang="pl-PL" b="1" dirty="0" smtClean="0">
                <a:solidFill>
                  <a:srgbClr val="FF0000"/>
                </a:solidFill>
              </a:rPr>
              <a:t>Fizyczna 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Werbalna </a:t>
            </a:r>
            <a:r>
              <a:rPr lang="pl-PL" b="1" dirty="0">
                <a:solidFill>
                  <a:srgbClr val="FF0000"/>
                </a:solidFill>
              </a:rPr>
              <a:t>(słowna) </a:t>
            </a:r>
            <a:r>
              <a:rPr lang="pl-PL" dirty="0"/>
              <a:t>– dokuczanie, przezywanie, wyśmiewanie, wyszydzanie, obrażanie, ośmieszanie, przeszkadzanie, grożenie, rozpowszechnianie plotek, pokazywanie nieprzyzwoitych gestów. Również ten rodzaj agresji i przemocy może występować w formie pośredniej, np. gdy uczniowie namawiają rówieśników do zrobienia komuś krzywdy, wyśmiewania lub wykluczenia z grupy.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50" y="2634723"/>
            <a:ext cx="2657730" cy="23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3179" y="127453"/>
            <a:ext cx="9089571" cy="2648404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Relacyjna</a:t>
            </a:r>
            <a:r>
              <a:rPr lang="pl-PL" b="1" dirty="0"/>
              <a:t> </a:t>
            </a:r>
            <a:r>
              <a:rPr lang="pl-PL" dirty="0"/>
              <a:t>– agresja bez fizycznego kontaktu, polegająca na działaniach, które prowadzą do obniżenia czyjegoś statusu w grupie, wykluczenia z grupy, izolowania, pomijania, nieodzywania się.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91" y="2475530"/>
            <a:ext cx="5877745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899" y="391886"/>
            <a:ext cx="6787244" cy="5760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 smtClean="0"/>
              <a:t>Narzędzie rozpowszechniania antyspołecznych uprzedzeń, stereotypów i dyskryminacji ze względu na rozmaite cechy, takie jak: </a:t>
            </a:r>
          </a:p>
          <a:p>
            <a:pPr marL="0" indent="0" algn="just">
              <a:buNone/>
            </a:pPr>
            <a:endParaRPr lang="pl-PL" b="1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rasa </a:t>
            </a:r>
            <a:r>
              <a:rPr lang="pl-PL" dirty="0" smtClean="0"/>
              <a:t>(rasizm),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pochodzenie etniczne </a:t>
            </a:r>
            <a:r>
              <a:rPr lang="pl-PL" dirty="0" smtClean="0"/>
              <a:t>(ksenofobia),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narodowość</a:t>
            </a:r>
            <a:r>
              <a:rPr lang="pl-PL" b="1" dirty="0" smtClean="0"/>
              <a:t> </a:t>
            </a:r>
            <a:r>
              <a:rPr lang="pl-PL" dirty="0" smtClean="0"/>
              <a:t>(szowinizm),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płeć </a:t>
            </a:r>
            <a:r>
              <a:rPr lang="pl-PL" dirty="0" smtClean="0"/>
              <a:t>(seksizm),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tożsamość płciowa </a:t>
            </a:r>
            <a:r>
              <a:rPr lang="pl-PL" dirty="0" smtClean="0"/>
              <a:t>(</a:t>
            </a:r>
            <a:r>
              <a:rPr lang="pl-PL" dirty="0" err="1" smtClean="0"/>
              <a:t>transfobia</a:t>
            </a:r>
            <a:r>
              <a:rPr lang="pl-PL" dirty="0" smtClean="0"/>
              <a:t>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orientacja psychoseksualna </a:t>
            </a:r>
            <a:r>
              <a:rPr lang="pl-PL" dirty="0" smtClean="0"/>
              <a:t>(homofobia, </a:t>
            </a:r>
            <a:r>
              <a:rPr lang="pl-PL" dirty="0" err="1" smtClean="0"/>
              <a:t>heterofobia</a:t>
            </a:r>
            <a:r>
              <a:rPr lang="pl-PL" dirty="0" smtClean="0"/>
              <a:t>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wiek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ageizm</a:t>
            </a:r>
            <a:r>
              <a:rPr lang="pl-PL" dirty="0" smtClean="0"/>
              <a:t>, adultyzm),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światopogląd religijny </a:t>
            </a:r>
            <a:r>
              <a:rPr lang="pl-PL" dirty="0" smtClean="0"/>
              <a:t>(antysemityzm, </a:t>
            </a:r>
            <a:r>
              <a:rPr lang="pl-PL" dirty="0" err="1" smtClean="0"/>
              <a:t>chrystianofobia</a:t>
            </a:r>
            <a:r>
              <a:rPr lang="pl-PL" dirty="0" smtClean="0"/>
              <a:t>, islamofobia)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81" y="1962933"/>
            <a:ext cx="3986412" cy="31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915" y="97972"/>
            <a:ext cx="6648450" cy="64824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PRZYCZYNY PRZEMOCY CZYNNIKI INDYWIDUALNE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Niska samoocena i brak asertywności: </a:t>
            </a:r>
            <a:r>
              <a:rPr lang="pl-PL" dirty="0"/>
              <a:t>Osoby z niską samooceną mogą używać przemocy werbalnej, aby poczuć się silniejsze lub zdominować innych.  Brak umiejętności asertywnego wyrażania swoich potrzeb prowadzi do eskalacji konfliktu i użycia agresywnej komunikacji.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Problemy z kontrolą emocji:  </a:t>
            </a:r>
            <a:r>
              <a:rPr lang="pl-PL" dirty="0"/>
              <a:t>Nieumiejętność radzenia sobie z emocjami, takimi jak złość, frustracja czy smutek, może prowadzić do wyładowywania się na innych za pomocą słów.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Używanie przemocy jako metody wychowania: </a:t>
            </a:r>
            <a:r>
              <a:rPr lang="pl-PL" dirty="0"/>
              <a:t>Osoby, które w dzieciństwie doświadczyły przemocy werbalnej, mogą powielać ten schemat w dorosłym życiu.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Uzależnienia: </a:t>
            </a:r>
            <a:r>
              <a:rPr lang="pl-PL" dirty="0"/>
              <a:t>Uzależnienie od alkoholu lub narkotyków może znacząco wpływać na kontrolę impulsów i prowadzić do agresywnego zachowania, w tym przemocy werbalnej.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60" y="1416503"/>
            <a:ext cx="4363211" cy="38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PRZYCZYNY PRZEMOCY</a:t>
            </a:r>
            <a:br>
              <a:rPr lang="pl-PL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CZYNNIKI ŚRODOWISKOWE I SPOŁECZNE</a:t>
            </a:r>
            <a:endParaRPr lang="pl-PL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7025"/>
            <a:ext cx="7130143" cy="4885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 Normy kulturowe: </a:t>
            </a:r>
            <a:r>
              <a:rPr lang="pl-PL" dirty="0"/>
              <a:t>W niektórych kulturach agresywna komunikacja jest bardziej akceptowana niż w innych.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 Wpływ otoczenia:  </a:t>
            </a:r>
            <a:r>
              <a:rPr lang="pl-PL" dirty="0"/>
              <a:t>Obserwowanie przemocy werbalnej w rodzinie, szkole czy miejscu pracy może prowadzić do jej naśladowania.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 Presja społeczna:  </a:t>
            </a:r>
            <a:r>
              <a:rPr lang="pl-PL" dirty="0"/>
              <a:t>Chęć dopasowania się do grupy lub udowodnienia swojej pozycji może motywować do stosowania przemocy werbalnej.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 Niesprawiedliwość społeczna:  </a:t>
            </a:r>
            <a:r>
              <a:rPr lang="pl-PL" dirty="0"/>
              <a:t>Doświadczenie dyskryminacji, wykluczenia społecznego lub ubóstwa może prowadzić do frustracji i agresji.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 Brak wsparcia społecznego:  </a:t>
            </a:r>
            <a:r>
              <a:rPr lang="pl-PL" dirty="0"/>
              <a:t>Osoby pozbawione wsparcia rodziny i przyjaciół mogą być bardziej skłonne do stosowania przemocy werbalnej.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48" y="2057758"/>
            <a:ext cx="3601357" cy="33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50579" cy="1325563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+mn-lt"/>
              </a:rPr>
              <a:t>PRZYCZYNY PRZEMOCY</a:t>
            </a:r>
            <a:br>
              <a:rPr lang="pl-PL" b="1" dirty="0" smtClean="0">
                <a:solidFill>
                  <a:srgbClr val="FF0000"/>
                </a:solidFill>
                <a:latin typeface="+mn-lt"/>
              </a:rPr>
            </a:br>
            <a:r>
              <a:rPr lang="pl-PL" b="1" dirty="0" smtClean="0">
                <a:solidFill>
                  <a:srgbClr val="FF0000"/>
                </a:solidFill>
                <a:latin typeface="+mn-lt"/>
              </a:rPr>
              <a:t>CZYNNIKI SYTUACYJNE</a:t>
            </a: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472793" cy="424043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Konflikty:  </a:t>
            </a:r>
            <a:r>
              <a:rPr lang="pl-PL" dirty="0"/>
              <a:t>Nieumiejętność konstruktywnego rozwiązywania konfliktów może prowadzić do eskalacji i użycia przemocy werbalnej.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Stres:  </a:t>
            </a:r>
            <a:r>
              <a:rPr lang="pl-PL" dirty="0"/>
              <a:t>Wysoki poziom stresu może obniżyć próg tolerancji i zwiększyć skłonność do agresji.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/>
              <a:t> Zmęczenie:  </a:t>
            </a:r>
            <a:r>
              <a:rPr lang="pl-PL" dirty="0"/>
              <a:t>Zmęczenie fizyczne i psychiczne może utrudniać kontrolowanie emocji </a:t>
            </a:r>
            <a:br>
              <a:rPr lang="pl-PL" dirty="0"/>
            </a:br>
            <a:r>
              <a:rPr lang="pl-PL" dirty="0"/>
              <a:t>i prowadzić do wybuchów złości.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92" y="876692"/>
            <a:ext cx="543000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543" y="351066"/>
            <a:ext cx="11180173" cy="204107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 smtClean="0"/>
              <a:t>Dzieci </a:t>
            </a:r>
            <a:r>
              <a:rPr lang="pl-PL" dirty="0"/>
              <a:t>i młodzież aktualnie funkcjonują w rzeczywistości wirtualnej, znajomości zawierane w szkole przenoszą się i żyją tam równolegle. Facebook, </a:t>
            </a:r>
            <a:r>
              <a:rPr lang="pl-PL" dirty="0" err="1"/>
              <a:t>snapchat</a:t>
            </a:r>
            <a:r>
              <a:rPr lang="pl-PL" dirty="0"/>
              <a:t>, </a:t>
            </a:r>
            <a:r>
              <a:rPr lang="pl-PL" dirty="0" err="1"/>
              <a:t>instagram</a:t>
            </a:r>
            <a:r>
              <a:rPr lang="pl-PL" dirty="0" smtClean="0"/>
              <a:t>, </a:t>
            </a:r>
            <a:r>
              <a:rPr lang="pl-PL" dirty="0" err="1"/>
              <a:t>youtube</a:t>
            </a:r>
            <a:r>
              <a:rPr lang="pl-PL" dirty="0"/>
              <a:t>, </a:t>
            </a:r>
            <a:r>
              <a:rPr lang="pl-PL" dirty="0" err="1" smtClean="0"/>
              <a:t>musically</a:t>
            </a:r>
            <a:r>
              <a:rPr lang="pl-PL" dirty="0"/>
              <a:t>, </a:t>
            </a:r>
            <a:r>
              <a:rPr lang="pl-PL" dirty="0" err="1"/>
              <a:t>twitter</a:t>
            </a:r>
            <a:r>
              <a:rPr lang="pl-PL" dirty="0"/>
              <a:t> to przestrzenie gdzie młodzi ludzie wymieniają się zdjęciami, komentarzami, spostrzeżeniami. </a:t>
            </a:r>
            <a:endParaRPr lang="pl-PL" dirty="0" smtClean="0"/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28" y="2855891"/>
            <a:ext cx="4248743" cy="35628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54" y="2512943"/>
            <a:ext cx="4458322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839</Words>
  <Application>Microsoft Office PowerPoint</Application>
  <PresentationFormat>Panoramiczny</PresentationFormat>
  <Paragraphs>98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Motyw pakietu Office</vt:lpstr>
      <vt:lpstr>Przemoc  rówieśnicza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PRZYCZYNY PRZEMOCY CZYNNIKI ŚRODOWISKOWE I SPOŁECZNE</vt:lpstr>
      <vt:lpstr>PRZYCZYNY PRZEMOCY CZYNNIKI SYTUACYJNE</vt:lpstr>
      <vt:lpstr>Prezentacja programu PowerPoint</vt:lpstr>
      <vt:lpstr>Prezentacja programu PowerPoint</vt:lpstr>
      <vt:lpstr>Uczeń jako odbiorca hejtu</vt:lpstr>
      <vt:lpstr>Prezentacja programu PowerPoint</vt:lpstr>
      <vt:lpstr>Prezentacja programu PowerPoint</vt:lpstr>
      <vt:lpstr>Prezentacja programu PowerPoint</vt:lpstr>
      <vt:lpstr>Prezentacja programu PowerPoint</vt:lpstr>
      <vt:lpstr>Marek Aureliusz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Przemoc rówieśnicza</dc:title>
  <dc:creator>beata</dc:creator>
  <cp:lastModifiedBy>beata</cp:lastModifiedBy>
  <cp:revision>80</cp:revision>
  <dcterms:created xsi:type="dcterms:W3CDTF">2025-03-27T12:06:54Z</dcterms:created>
  <dcterms:modified xsi:type="dcterms:W3CDTF">2025-04-09T14:52:42Z</dcterms:modified>
</cp:coreProperties>
</file>